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67" r:id="rId3"/>
    <p:sldId id="269" r:id="rId4"/>
    <p:sldId id="257" r:id="rId5"/>
    <p:sldId id="261" r:id="rId6"/>
    <p:sldId id="259" r:id="rId7"/>
    <p:sldId id="260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72"/>
  </p:normalViewPr>
  <p:slideViewPr>
    <p:cSldViewPr snapToGrid="0">
      <p:cViewPr varScale="1">
        <p:scale>
          <a:sx n="104" d="100"/>
          <a:sy n="104" d="100"/>
        </p:scale>
        <p:origin x="232" y="8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C6AF9B-35FA-1548-985B-23624D236B30}" type="datetimeFigureOut">
              <a:rPr lang="en-US" smtClean="0"/>
              <a:t>2/1/26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5F20D5-0319-0B47-8D14-8909B2F707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4638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5F20D5-0319-0B47-8D14-8909B2F7078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0336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5F20D5-0319-0B47-8D14-8909B2F7078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7257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36A8DD-DAF6-B8B3-8903-64B1C4BAD8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58BDFB-0C8D-31AE-EB99-1F3177A02F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E18B30-C344-A0CE-4577-EEBB297916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A01AA-0C10-3744-BEE9-57C440FA5731}" type="datetimeFigureOut">
              <a:rPr lang="en-US" smtClean="0"/>
              <a:t>1/31/26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643E14-DEE1-38F6-22F7-7353BA3DE7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A55919-A4D2-07FE-C627-5B45DF8EE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1765AB-5FB5-7744-A4C9-2CAD805415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6649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3E98D-49D0-E50A-83B6-BA21A609B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4D6A08E-88D7-9ADE-FB68-900C5E9993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58C54A-57E4-70EA-C7C1-77855320BD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A01AA-0C10-3744-BEE9-57C440FA5731}" type="datetimeFigureOut">
              <a:rPr lang="en-US" smtClean="0"/>
              <a:t>1/31/26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374478-86D4-1832-7F23-FC18E8CDD2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97CD2C-3717-861D-3789-2763A49539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1765AB-5FB5-7744-A4C9-2CAD805415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451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7991322-8B27-7BEC-9177-85E03635FF0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4BDCA5-D145-33DD-C47C-C29E3DF935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703F76-2FB2-F663-1CAF-F1AF3B0F0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A01AA-0C10-3744-BEE9-57C440FA5731}" type="datetimeFigureOut">
              <a:rPr lang="en-US" smtClean="0"/>
              <a:t>1/31/26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2A90C5-D6B9-9EBB-C8D3-D8865DCD2A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B1D872-A076-CFEC-D4C5-9704CD428F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1765AB-5FB5-7744-A4C9-2CAD805415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9443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A258C-8AB8-D28E-D7F2-D3304E93F1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11520B-4DA1-9489-9247-57359CDA99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0B59E3-6400-1DFD-CADD-D42F04E046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A01AA-0C10-3744-BEE9-57C440FA5731}" type="datetimeFigureOut">
              <a:rPr lang="en-US" smtClean="0"/>
              <a:t>1/31/26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30C281-9854-8983-513A-C134CBB419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A75057-1FD3-41BD-92B7-479128049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1765AB-5FB5-7744-A4C9-2CAD805415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210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B83AEE-F4FE-5209-CA6A-6CB73E7C0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83639A-42F5-E117-07CD-311E80D699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D1D80F-ACAA-224F-4B80-E14DE907DC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A01AA-0C10-3744-BEE9-57C440FA5731}" type="datetimeFigureOut">
              <a:rPr lang="en-US" smtClean="0"/>
              <a:t>1/31/26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6BF28B-B506-9F09-DF13-B41D232E4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5C2FC1-818D-FF8B-1E72-3747D20419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1765AB-5FB5-7744-A4C9-2CAD805415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1207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A552C-5B34-8B57-F815-DF7302222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566C7A-A9CD-5F29-04F3-6059E21E85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8BD163-411B-AEA6-6824-3D960B2D4C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66DCB5-BA25-79AB-6470-0976182257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A01AA-0C10-3744-BEE9-57C440FA5731}" type="datetimeFigureOut">
              <a:rPr lang="en-US" smtClean="0"/>
              <a:t>1/31/26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8262AE-C591-966C-3C01-BFB9F874F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BD238A-8D80-7C4D-C53D-021E417FCC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1765AB-5FB5-7744-A4C9-2CAD805415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3507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87342E-25FE-65DB-9FB1-265A753A4F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1BF69D-9822-40B2-F88C-EEBA673DC3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231131-149D-9DF1-AC23-BF0A9F76EB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A666F0-0F81-237C-C1FD-4D007C7EDFC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160F3FE-CD65-0ACD-080A-41988AA940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7521DCF-AAD5-C001-28E0-E850D82204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A01AA-0C10-3744-BEE9-57C440FA5731}" type="datetimeFigureOut">
              <a:rPr lang="en-US" smtClean="0"/>
              <a:t>1/31/26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5B8DC0B-5299-C8BA-16EF-5856E59046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7135EE8-9389-63FA-CBC7-5D350B6CE0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1765AB-5FB5-7744-A4C9-2CAD805415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2063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A1FF44-F719-533C-5870-E3709E2B1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F917ED0-A6E2-EC03-ECA6-553F9C7C63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A01AA-0C10-3744-BEE9-57C440FA5731}" type="datetimeFigureOut">
              <a:rPr lang="en-US" smtClean="0"/>
              <a:t>1/31/26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278BAF-C604-944C-267F-9A1E3419B1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9E3CB4-A1AF-6311-06B1-83CEED491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1765AB-5FB5-7744-A4C9-2CAD805415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8802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C7774D-D199-1E67-5810-2E037D6231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A01AA-0C10-3744-BEE9-57C440FA5731}" type="datetimeFigureOut">
              <a:rPr lang="en-US" smtClean="0"/>
              <a:t>1/31/26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1B955CA-6DFE-5633-E349-B6D72685B6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631D60-410F-9B07-2BB6-7901D179A5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1765AB-5FB5-7744-A4C9-2CAD805415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27076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2E8D7-E613-803D-A249-802CB308BA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B882CC-1491-28D5-FD9B-6DB374D551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D7BFAC-96FD-BE2D-889A-D3B60788F1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C60DC3-51BC-982A-7DAA-5DD2549F0D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A01AA-0C10-3744-BEE9-57C440FA5731}" type="datetimeFigureOut">
              <a:rPr lang="en-US" smtClean="0"/>
              <a:t>1/31/26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B8974F-EFAD-4E6D-BAD7-5F4F1E7E8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6BF492-1534-AD56-D86D-751EEFABB2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1765AB-5FB5-7744-A4C9-2CAD805415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0728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F45F32-845A-E1C6-70E2-BB1E77AB6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E7C81C6-E00C-C52F-C666-AF0E0CF15E5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00DFD8-D7D4-92F7-75CC-00B33B49D2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89279B-E8A2-8444-E733-C69826B538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A01AA-0C10-3744-BEE9-57C440FA5731}" type="datetimeFigureOut">
              <a:rPr lang="en-US" smtClean="0"/>
              <a:t>1/31/26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6E85E9-B3E9-3D01-0D98-8EAB7704DF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6FA850-2416-E515-AEC1-1B127CD33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1765AB-5FB5-7744-A4C9-2CAD805415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8262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6E96028-9D3A-9431-F099-973A75AD77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51ADBD-0498-5704-AE69-CF10EF7492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224BE5-88CF-18CA-EBF9-59375EE736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81A01AA-0C10-3744-BEE9-57C440FA5731}" type="datetimeFigureOut">
              <a:rPr lang="en-US" smtClean="0"/>
              <a:t>1/31/26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023AD6-6113-EFE8-4009-FF33507990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E4D638-2DA4-5591-B368-259997118E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A1765AB-5FB5-7744-A4C9-2CAD805415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9808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B30C43-EA7B-6D66-83E4-61D6294432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3023" y="1122363"/>
            <a:ext cx="11653025" cy="2387600"/>
          </a:xfrm>
        </p:spPr>
        <p:txBody>
          <a:bodyPr>
            <a:normAutofit/>
          </a:bodyPr>
          <a:lstStyle/>
          <a:p>
            <a:r>
              <a:rPr lang="en-US" sz="3600" dirty="0"/>
              <a:t>Background for class project:</a:t>
            </a:r>
            <a:br>
              <a:rPr lang="en-US" sz="3600" dirty="0"/>
            </a:br>
            <a:r>
              <a:rPr lang="en-US" sz="36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Interactive user-friendly management of Dusty runs</a:t>
            </a:r>
            <a:br>
              <a:rPr lang="en-US" sz="3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endParaRPr lang="en-US" sz="36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7A729C-5F8D-3DE2-EBBD-ED955E91A85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800" dirty="0" err="1"/>
              <a:t>Astr</a:t>
            </a:r>
            <a:r>
              <a:rPr lang="en-US" sz="2800" dirty="0"/>
              <a:t> 302, Winter 202</a:t>
            </a:r>
          </a:p>
        </p:txBody>
      </p:sp>
    </p:spTree>
    <p:extLst>
      <p:ext uri="{BB962C8B-B14F-4D97-AF65-F5344CB8AC3E}">
        <p14:creationId xmlns:p14="http://schemas.microsoft.com/office/powerpoint/2010/main" val="39879213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FB125F-EE97-A97A-74A5-54E062061F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B6A4784-27B2-D519-0AA2-3D17457663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536028"/>
            <a:ext cx="4951142" cy="6321972"/>
          </a:xfrm>
        </p:spPr>
        <p:txBody>
          <a:bodyPr>
            <a:normAutofit/>
          </a:bodyPr>
          <a:lstStyle/>
          <a:p>
            <a:pPr algn="l"/>
            <a:r>
              <a:rPr lang="en-US" sz="2800" dirty="0"/>
              <a:t>Some stars (very young and very old) are surrounded by circumstellar envelopes (or shells) made of gas and dust.</a:t>
            </a:r>
          </a:p>
          <a:p>
            <a:pPr algn="l"/>
            <a:endParaRPr lang="en-US" sz="2800" dirty="0"/>
          </a:p>
          <a:p>
            <a:pPr algn="l"/>
            <a:r>
              <a:rPr lang="en-US" sz="2800" dirty="0"/>
              <a:t>Dust absorbs radiation from the central star and reradiates it at longer (infrared: 1-100 mic) wavelengths. </a:t>
            </a:r>
          </a:p>
          <a:p>
            <a:pPr algn="l"/>
            <a:endParaRPr lang="en-US" sz="2800" dirty="0"/>
          </a:p>
          <a:p>
            <a:pPr algn="l"/>
            <a:r>
              <a:rPr lang="en-US" sz="2800" dirty="0"/>
              <a:t>The Dusty code solves a set of differential equations that describe these processes.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2888776-6E39-08DD-AF74-D15A8C7E45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7472" y="0"/>
            <a:ext cx="70416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294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9F6387-7DDF-5A24-7946-D0A510FCA5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53265FF-4F9A-395E-10DB-800FA9656B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7472" y="0"/>
            <a:ext cx="70416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D23C388-E6B1-9B64-07A4-2762C927C8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2508" y="0"/>
            <a:ext cx="7879492" cy="6880439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D9DE24A-D7B7-8DAD-E2F7-52F34F4F5491}"/>
              </a:ext>
            </a:extLst>
          </p:cNvPr>
          <p:cNvSpPr/>
          <p:nvPr/>
        </p:nvSpPr>
        <p:spPr>
          <a:xfrm>
            <a:off x="7105651" y="1692876"/>
            <a:ext cx="1838324" cy="97675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gaseous inner cavity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DAE547F-AF25-1456-F1B1-72DD1B342C4D}"/>
              </a:ext>
            </a:extLst>
          </p:cNvPr>
          <p:cNvSpPr/>
          <p:nvPr/>
        </p:nvSpPr>
        <p:spPr>
          <a:xfrm>
            <a:off x="9416985" y="3884283"/>
            <a:ext cx="1293056" cy="82435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B89D5D38-F5AC-065A-B921-D285940EB075}"/>
              </a:ext>
            </a:extLst>
          </p:cNvPr>
          <p:cNvSpPr/>
          <p:nvPr/>
        </p:nvSpPr>
        <p:spPr>
          <a:xfrm>
            <a:off x="4477123" y="5544917"/>
            <a:ext cx="1508518" cy="97675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684BE490-3073-10F4-07FC-BB0DD5693818}"/>
              </a:ext>
            </a:extLst>
          </p:cNvPr>
          <p:cNvSpPr/>
          <p:nvPr/>
        </p:nvSpPr>
        <p:spPr>
          <a:xfrm>
            <a:off x="4179646" y="2951843"/>
            <a:ext cx="1170120" cy="93244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73D7AD95-2A67-EB93-28AF-C2583C3E2B6A}"/>
              </a:ext>
            </a:extLst>
          </p:cNvPr>
          <p:cNvSpPr/>
          <p:nvPr/>
        </p:nvSpPr>
        <p:spPr>
          <a:xfrm>
            <a:off x="4477123" y="5544916"/>
            <a:ext cx="1508518" cy="97675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dusty envelope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152BADB1-4330-D9CE-3DDB-7607954E70C4}"/>
              </a:ext>
            </a:extLst>
          </p:cNvPr>
          <p:cNvSpPr/>
          <p:nvPr/>
        </p:nvSpPr>
        <p:spPr>
          <a:xfrm>
            <a:off x="9344025" y="3884283"/>
            <a:ext cx="1366016" cy="82435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central star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95521F-A356-5BBA-6F21-DD11894869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2426" y="66675"/>
            <a:ext cx="5135849" cy="6791326"/>
          </a:xfrm>
        </p:spPr>
        <p:txBody>
          <a:bodyPr>
            <a:normAutofit lnSpcReduction="10000"/>
          </a:bodyPr>
          <a:lstStyle/>
          <a:p>
            <a:pPr algn="l"/>
            <a:r>
              <a:rPr lang="en-US" sz="2800" dirty="0"/>
              <a:t>Star radiates </a:t>
            </a:r>
            <a:r>
              <a:rPr lang="en-US" sz="2800" dirty="0" err="1"/>
              <a:t>isotropically</a:t>
            </a:r>
            <a:r>
              <a:rPr lang="en-US" sz="2800" dirty="0"/>
              <a:t> (nearly as a black body)</a:t>
            </a:r>
          </a:p>
          <a:p>
            <a:pPr algn="l"/>
            <a:endParaRPr lang="en-US" sz="2800" dirty="0"/>
          </a:p>
          <a:p>
            <a:pPr algn="l"/>
            <a:r>
              <a:rPr lang="en-US" sz="2800" dirty="0"/>
              <a:t>Dust equilibrium temperature becomes equal to its sublimation temperature at the inner edge of the dust envelope.</a:t>
            </a:r>
          </a:p>
          <a:p>
            <a:pPr algn="l"/>
            <a:endParaRPr lang="en-US" sz="2800" dirty="0"/>
          </a:p>
          <a:p>
            <a:pPr algn="l"/>
            <a:r>
              <a:rPr lang="en-US" sz="2800" dirty="0"/>
              <a:t>Throughout the envelope, dust absorbs stellar radiation and reradiates it at longer wavelengths. </a:t>
            </a:r>
          </a:p>
          <a:p>
            <a:pPr algn="l"/>
            <a:endParaRPr lang="en-US" sz="2800" dirty="0"/>
          </a:p>
          <a:p>
            <a:pPr algn="l"/>
            <a:r>
              <a:rPr lang="en-US" sz="2800" dirty="0"/>
              <a:t>What we see is the surviving stellar radiation plus this reradiation from dust.</a:t>
            </a:r>
          </a:p>
          <a:p>
            <a:pPr algn="l"/>
            <a:endParaRPr lang="en-US" sz="2800" dirty="0"/>
          </a:p>
          <a:p>
            <a:pPr algn="l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6358630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DBEBD2-DFC0-DE30-2755-505125F084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23172CD4-1134-D189-1D94-D89432D511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1" y="1"/>
            <a:ext cx="6704565" cy="3656796"/>
          </a:xfrm>
        </p:spPr>
        <p:txBody>
          <a:bodyPr>
            <a:normAutofit/>
          </a:bodyPr>
          <a:lstStyle/>
          <a:p>
            <a:pPr algn="l"/>
            <a:r>
              <a:rPr lang="en-US" sz="2800" dirty="0"/>
              <a:t>The most famous “infrared” star: CW Leo or IRC+10216. Note that its SED (spectral energy distribution) peaks around 10 mic (compare to the Sun: around 0.5 mic).  </a:t>
            </a:r>
          </a:p>
          <a:p>
            <a:pPr algn="l"/>
            <a:endParaRPr lang="en-US" sz="2800" dirty="0"/>
          </a:p>
          <a:p>
            <a:pPr algn="l"/>
            <a:r>
              <a:rPr lang="en-US" sz="2800" dirty="0"/>
              <a:t>Its effective temperature (Wien’s law!) is about 3000 </a:t>
            </a:r>
            <a:r>
              <a:rPr lang="en-US" sz="2800" dirty="0" err="1"/>
              <a:t>Kmic</a:t>
            </a:r>
            <a:r>
              <a:rPr lang="en-US" sz="2800" dirty="0"/>
              <a:t>/10 mic ~ 300 K!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20C010E-7FD3-BC05-9C68-C8E55D5A80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1484" y="0"/>
            <a:ext cx="4803713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DEDE115-26DF-0BBC-8FB7-DE744FA36F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28" y="3756454"/>
            <a:ext cx="6611636" cy="3001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045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14B21B-21A0-63F7-9BE6-37889A201B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74DB2CA3-C768-7B54-58C1-EB8B6301B9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1" y="0"/>
            <a:ext cx="6096001" cy="6043961"/>
          </a:xfrm>
        </p:spPr>
        <p:txBody>
          <a:bodyPr>
            <a:normAutofit/>
          </a:bodyPr>
          <a:lstStyle/>
          <a:p>
            <a:pPr algn="l"/>
            <a:r>
              <a:rPr lang="en-US" sz="2800" dirty="0"/>
              <a:t>Dust temperature in the envelope varies from about 1000 K (sublimation temperature) to about 10 K (typically)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94FC516-3FB5-8745-558C-76BAC1946C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2853" y="0"/>
            <a:ext cx="4556014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3094EFC-3B5D-D14B-D60B-85DBBEE288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97368"/>
            <a:ext cx="6934200" cy="4524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3039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ACD702-ECB5-D8A2-6ACA-82275706A0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32AAA03-4A79-D503-AE38-A9D345B1B3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349" y="0"/>
            <a:ext cx="4592053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321D0C8-69D3-D42A-28B7-0E1A62C958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9397" y="0"/>
            <a:ext cx="45453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5477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402032-E5FB-8334-F8FB-B11B5F91A7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0E9A1A86-B6B8-042C-E850-474F941B9B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0"/>
            <a:ext cx="5968314" cy="6858000"/>
          </a:xfrm>
        </p:spPr>
        <p:txBody>
          <a:bodyPr>
            <a:normAutofit/>
          </a:bodyPr>
          <a:lstStyle/>
          <a:p>
            <a:pPr algn="l"/>
            <a:r>
              <a:rPr lang="en-US" sz="2800" dirty="0"/>
              <a:t>Dusty also computes intensity profiles (images). </a:t>
            </a:r>
          </a:p>
          <a:p>
            <a:pPr algn="l"/>
            <a:endParaRPr lang="en-US" sz="2800" dirty="0"/>
          </a:p>
          <a:p>
            <a:pPr algn="l"/>
            <a:r>
              <a:rPr lang="en-US" sz="2800" dirty="0"/>
              <a:t>Dusty assumes spherical geometry! </a:t>
            </a:r>
          </a:p>
          <a:p>
            <a:pPr algn="l"/>
            <a:endParaRPr lang="en-US" sz="2800" dirty="0"/>
          </a:p>
          <a:p>
            <a:pPr algn="l"/>
            <a:endParaRPr lang="en-US" sz="28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00BC711-019C-3794-276E-D59CB72F1E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5625" y="0"/>
            <a:ext cx="3520197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AECFB14-FFE7-2AC6-B690-E53679B299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0540" y="2182514"/>
            <a:ext cx="4620719" cy="4500241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1D374D3-2331-5116-FFF2-E6A080938273}"/>
              </a:ext>
            </a:extLst>
          </p:cNvPr>
          <p:cNvCxnSpPr>
            <a:cxnSpLocks/>
          </p:cNvCxnSpPr>
          <p:nvPr/>
        </p:nvCxnSpPr>
        <p:spPr>
          <a:xfrm>
            <a:off x="3390900" y="4524375"/>
            <a:ext cx="1981200" cy="0"/>
          </a:xfrm>
          <a:prstGeom prst="line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6C8057F-ABAD-618E-B572-A75BF343AC61}"/>
              </a:ext>
            </a:extLst>
          </p:cNvPr>
          <p:cNvCxnSpPr>
            <a:cxnSpLocks/>
          </p:cNvCxnSpPr>
          <p:nvPr/>
        </p:nvCxnSpPr>
        <p:spPr>
          <a:xfrm flipV="1">
            <a:off x="3390900" y="2529016"/>
            <a:ext cx="0" cy="1995359"/>
          </a:xfrm>
          <a:prstGeom prst="line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9BFDD5E2-4FFD-AB30-B6A4-6D3722D9840D}"/>
              </a:ext>
            </a:extLst>
          </p:cNvPr>
          <p:cNvSpPr/>
          <p:nvPr/>
        </p:nvSpPr>
        <p:spPr>
          <a:xfrm>
            <a:off x="2432683" y="3526695"/>
            <a:ext cx="1948817" cy="1811880"/>
          </a:xfrm>
          <a:prstGeom prst="ellipse">
            <a:avLst/>
          </a:prstGeom>
          <a:noFill/>
          <a:ln w="4445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1155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1112</TotalTime>
  <Words>232</Words>
  <Application>Microsoft Macintosh PowerPoint</Application>
  <PresentationFormat>Widescreen</PresentationFormat>
  <Paragraphs>26</Paragraphs>
  <Slides>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Aptos</vt:lpstr>
      <vt:lpstr>Aptos Display</vt:lpstr>
      <vt:lpstr>Arial</vt:lpstr>
      <vt:lpstr>Calibri</vt:lpstr>
      <vt:lpstr>Times New Roman</vt:lpstr>
      <vt:lpstr>Office Theme</vt:lpstr>
      <vt:lpstr>Background for class project: Interactive user-friendly management of Dusty runs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Zeljko Ivezic</dc:creator>
  <cp:lastModifiedBy>Zeljko Ivezic</cp:lastModifiedBy>
  <cp:revision>12</cp:revision>
  <dcterms:created xsi:type="dcterms:W3CDTF">2026-02-01T00:24:53Z</dcterms:created>
  <dcterms:modified xsi:type="dcterms:W3CDTF">2026-02-01T18:57:41Z</dcterms:modified>
</cp:coreProperties>
</file>